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59" r:id="rId4"/>
    <p:sldId id="260" r:id="rId5"/>
    <p:sldId id="272" r:id="rId6"/>
    <p:sldId id="258" r:id="rId7"/>
    <p:sldId id="271" r:id="rId8"/>
    <p:sldId id="261" r:id="rId9"/>
    <p:sldId id="262" r:id="rId10"/>
    <p:sldId id="280" r:id="rId11"/>
    <p:sldId id="285" r:id="rId12"/>
    <p:sldId id="267" r:id="rId13"/>
    <p:sldId id="282" r:id="rId14"/>
    <p:sldId id="273" r:id="rId15"/>
    <p:sldId id="281" r:id="rId16"/>
    <p:sldId id="268" r:id="rId17"/>
    <p:sldId id="274" r:id="rId18"/>
    <p:sldId id="275" r:id="rId19"/>
    <p:sldId id="283" r:id="rId20"/>
    <p:sldId id="276" r:id="rId21"/>
    <p:sldId id="277" r:id="rId22"/>
    <p:sldId id="269" r:id="rId23"/>
    <p:sldId id="278" r:id="rId24"/>
    <p:sldId id="284" r:id="rId25"/>
    <p:sldId id="279" r:id="rId2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E72"/>
    <a:srgbClr val="6AADE4"/>
    <a:srgbClr val="0030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-112" y="-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david:Documents:Historical%20linguistics:Variationist%20and%20sociohistorical:altman_et_al_83_dat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Frequency of genitive plural of Russian units of measurement with</a:t>
            </a:r>
            <a:r>
              <a:rPr lang="en-US" baseline="0"/>
              <a:t> zero ending</a:t>
            </a:r>
            <a:r>
              <a:rPr lang="en-US"/>
              <a:t> (Altman</a:t>
            </a:r>
            <a:r>
              <a:rPr lang="en-US" baseline="0"/>
              <a:t> et al. 1983)</a:t>
            </a:r>
            <a:endParaRPr lang="en-US"/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Observed frequency of innovation</c:v>
          </c:tx>
          <c:spPr>
            <a:ln w="47625">
              <a:noFill/>
            </a:ln>
          </c:spPr>
          <c:xVal>
            <c:numRef>
              <c:f>Sheet1!$A$2:$A$31</c:f>
              <c:numCache>
                <c:formatCode>0</c:formatCode>
                <c:ptCount val="30"/>
                <c:pt idx="0">
                  <c:v>1881.0</c:v>
                </c:pt>
                <c:pt idx="1">
                  <c:v>1882.0</c:v>
                </c:pt>
                <c:pt idx="2">
                  <c:v>1883.0</c:v>
                </c:pt>
                <c:pt idx="3">
                  <c:v>1884.0</c:v>
                </c:pt>
                <c:pt idx="4">
                  <c:v>1885.0</c:v>
                </c:pt>
                <c:pt idx="5">
                  <c:v>1886.0</c:v>
                </c:pt>
                <c:pt idx="6">
                  <c:v>1887.0</c:v>
                </c:pt>
                <c:pt idx="7">
                  <c:v>1888.0</c:v>
                </c:pt>
                <c:pt idx="8">
                  <c:v>1889.0</c:v>
                </c:pt>
                <c:pt idx="9">
                  <c:v>1890.0</c:v>
                </c:pt>
                <c:pt idx="10">
                  <c:v>1891.0</c:v>
                </c:pt>
                <c:pt idx="11">
                  <c:v>1892.0</c:v>
                </c:pt>
                <c:pt idx="12">
                  <c:v>1893.0</c:v>
                </c:pt>
                <c:pt idx="13">
                  <c:v>1894.0</c:v>
                </c:pt>
                <c:pt idx="14">
                  <c:v>1895.0</c:v>
                </c:pt>
                <c:pt idx="15">
                  <c:v>1896.0</c:v>
                </c:pt>
                <c:pt idx="16">
                  <c:v>1897.0</c:v>
                </c:pt>
                <c:pt idx="17">
                  <c:v>1898.0</c:v>
                </c:pt>
                <c:pt idx="18">
                  <c:v>1899.0</c:v>
                </c:pt>
                <c:pt idx="19">
                  <c:v>1900.0</c:v>
                </c:pt>
                <c:pt idx="20">
                  <c:v>1901.0</c:v>
                </c:pt>
                <c:pt idx="21">
                  <c:v>1902.0</c:v>
                </c:pt>
                <c:pt idx="22">
                  <c:v>1903.0</c:v>
                </c:pt>
                <c:pt idx="23">
                  <c:v>1904.0</c:v>
                </c:pt>
                <c:pt idx="24">
                  <c:v>1905.0</c:v>
                </c:pt>
                <c:pt idx="25">
                  <c:v>1906.0</c:v>
                </c:pt>
                <c:pt idx="26">
                  <c:v>1907.0</c:v>
                </c:pt>
                <c:pt idx="27">
                  <c:v>1908.0</c:v>
                </c:pt>
                <c:pt idx="28">
                  <c:v>1909.0</c:v>
                </c:pt>
                <c:pt idx="29">
                  <c:v>1910.0</c:v>
                </c:pt>
              </c:numCache>
            </c:numRef>
          </c:xVal>
          <c:yVal>
            <c:numRef>
              <c:f>Sheet1!$B$2:$B$31</c:f>
              <c:numCache>
                <c:formatCode>0.00</c:formatCode>
                <c:ptCount val="30"/>
                <c:pt idx="0">
                  <c:v>0.06</c:v>
                </c:pt>
                <c:pt idx="1">
                  <c:v>0.06</c:v>
                </c:pt>
                <c:pt idx="2">
                  <c:v>0.01</c:v>
                </c:pt>
                <c:pt idx="3">
                  <c:v>0.0</c:v>
                </c:pt>
                <c:pt idx="4">
                  <c:v>0.01</c:v>
                </c:pt>
                <c:pt idx="5">
                  <c:v>0.01</c:v>
                </c:pt>
                <c:pt idx="6">
                  <c:v>0.03</c:v>
                </c:pt>
                <c:pt idx="7">
                  <c:v>0.09</c:v>
                </c:pt>
                <c:pt idx="8">
                  <c:v>0.11</c:v>
                </c:pt>
                <c:pt idx="9">
                  <c:v>0.0</c:v>
                </c:pt>
                <c:pt idx="10">
                  <c:v>0.57</c:v>
                </c:pt>
                <c:pt idx="11">
                  <c:v>0.58</c:v>
                </c:pt>
                <c:pt idx="12">
                  <c:v>0.59</c:v>
                </c:pt>
                <c:pt idx="13">
                  <c:v>0.16</c:v>
                </c:pt>
                <c:pt idx="14">
                  <c:v>0.47</c:v>
                </c:pt>
                <c:pt idx="15">
                  <c:v>0.76</c:v>
                </c:pt>
                <c:pt idx="16">
                  <c:v>0.68</c:v>
                </c:pt>
                <c:pt idx="17">
                  <c:v>0.72</c:v>
                </c:pt>
                <c:pt idx="18">
                  <c:v>0.96</c:v>
                </c:pt>
                <c:pt idx="19">
                  <c:v>0.98</c:v>
                </c:pt>
                <c:pt idx="20">
                  <c:v>0.95</c:v>
                </c:pt>
                <c:pt idx="21">
                  <c:v>0.98</c:v>
                </c:pt>
                <c:pt idx="22">
                  <c:v>0.9</c:v>
                </c:pt>
                <c:pt idx="23">
                  <c:v>0.52</c:v>
                </c:pt>
                <c:pt idx="24">
                  <c:v>0.89</c:v>
                </c:pt>
                <c:pt idx="25">
                  <c:v>0.97</c:v>
                </c:pt>
                <c:pt idx="26">
                  <c:v>0.92</c:v>
                </c:pt>
                <c:pt idx="27">
                  <c:v>0.99</c:v>
                </c:pt>
                <c:pt idx="28">
                  <c:v>1.0</c:v>
                </c:pt>
                <c:pt idx="29">
                  <c:v>0.99</c:v>
                </c:pt>
              </c:numCache>
            </c:numRef>
          </c:yVal>
          <c:smooth val="0"/>
        </c:ser>
        <c:ser>
          <c:idx val="1"/>
          <c:order val="1"/>
          <c:tx>
            <c:v>S-curve model</c:v>
          </c:tx>
          <c:spPr>
            <a:ln w="47625"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Sheet1!$A$2:$A$31</c:f>
              <c:numCache>
                <c:formatCode>0</c:formatCode>
                <c:ptCount val="30"/>
                <c:pt idx="0">
                  <c:v>1881.0</c:v>
                </c:pt>
                <c:pt idx="1">
                  <c:v>1882.0</c:v>
                </c:pt>
                <c:pt idx="2">
                  <c:v>1883.0</c:v>
                </c:pt>
                <c:pt idx="3">
                  <c:v>1884.0</c:v>
                </c:pt>
                <c:pt idx="4">
                  <c:v>1885.0</c:v>
                </c:pt>
                <c:pt idx="5">
                  <c:v>1886.0</c:v>
                </c:pt>
                <c:pt idx="6">
                  <c:v>1887.0</c:v>
                </c:pt>
                <c:pt idx="7">
                  <c:v>1888.0</c:v>
                </c:pt>
                <c:pt idx="8">
                  <c:v>1889.0</c:v>
                </c:pt>
                <c:pt idx="9">
                  <c:v>1890.0</c:v>
                </c:pt>
                <c:pt idx="10">
                  <c:v>1891.0</c:v>
                </c:pt>
                <c:pt idx="11">
                  <c:v>1892.0</c:v>
                </c:pt>
                <c:pt idx="12">
                  <c:v>1893.0</c:v>
                </c:pt>
                <c:pt idx="13">
                  <c:v>1894.0</c:v>
                </c:pt>
                <c:pt idx="14">
                  <c:v>1895.0</c:v>
                </c:pt>
                <c:pt idx="15">
                  <c:v>1896.0</c:v>
                </c:pt>
                <c:pt idx="16">
                  <c:v>1897.0</c:v>
                </c:pt>
                <c:pt idx="17">
                  <c:v>1898.0</c:v>
                </c:pt>
                <c:pt idx="18">
                  <c:v>1899.0</c:v>
                </c:pt>
                <c:pt idx="19">
                  <c:v>1900.0</c:v>
                </c:pt>
                <c:pt idx="20">
                  <c:v>1901.0</c:v>
                </c:pt>
                <c:pt idx="21">
                  <c:v>1902.0</c:v>
                </c:pt>
                <c:pt idx="22">
                  <c:v>1903.0</c:v>
                </c:pt>
                <c:pt idx="23">
                  <c:v>1904.0</c:v>
                </c:pt>
                <c:pt idx="24">
                  <c:v>1905.0</c:v>
                </c:pt>
                <c:pt idx="25">
                  <c:v>1906.0</c:v>
                </c:pt>
                <c:pt idx="26">
                  <c:v>1907.0</c:v>
                </c:pt>
                <c:pt idx="27">
                  <c:v>1908.0</c:v>
                </c:pt>
                <c:pt idx="28">
                  <c:v>1909.0</c:v>
                </c:pt>
                <c:pt idx="29">
                  <c:v>1910.0</c:v>
                </c:pt>
              </c:numCache>
            </c:numRef>
          </c:xVal>
          <c:yVal>
            <c:numRef>
              <c:f>Sheet1!$C$2:$C$31</c:f>
              <c:numCache>
                <c:formatCode>0.0000</c:formatCode>
                <c:ptCount val="30"/>
                <c:pt idx="0">
                  <c:v>0.0149</c:v>
                </c:pt>
                <c:pt idx="1">
                  <c:v>0.0201</c:v>
                </c:pt>
                <c:pt idx="2">
                  <c:v>0.0272</c:v>
                </c:pt>
                <c:pt idx="3">
                  <c:v>0.0366</c:v>
                </c:pt>
                <c:pt idx="4">
                  <c:v>0.0491</c:v>
                </c:pt>
                <c:pt idx="5">
                  <c:v>0.0657</c:v>
                </c:pt>
                <c:pt idx="6">
                  <c:v>0.0873</c:v>
                </c:pt>
                <c:pt idx="7">
                  <c:v>0.1151</c:v>
                </c:pt>
                <c:pt idx="8">
                  <c:v>0.1502</c:v>
                </c:pt>
                <c:pt idx="9">
                  <c:v>0.1938</c:v>
                </c:pt>
                <c:pt idx="10">
                  <c:v>0.2464</c:v>
                </c:pt>
                <c:pt idx="11">
                  <c:v>0.3078</c:v>
                </c:pt>
                <c:pt idx="12">
                  <c:v>0.3769</c:v>
                </c:pt>
                <c:pt idx="13">
                  <c:v>0.4513</c:v>
                </c:pt>
                <c:pt idx="14">
                  <c:v>0.528</c:v>
                </c:pt>
                <c:pt idx="15">
                  <c:v>0.6034</c:v>
                </c:pt>
                <c:pt idx="16">
                  <c:v>0.6742</c:v>
                </c:pt>
                <c:pt idx="17">
                  <c:v>0.7378</c:v>
                </c:pt>
                <c:pt idx="18">
                  <c:v>0.7928</c:v>
                </c:pt>
                <c:pt idx="19">
                  <c:v>0.8388</c:v>
                </c:pt>
                <c:pt idx="20">
                  <c:v>0.8762</c:v>
                </c:pt>
                <c:pt idx="21">
                  <c:v>0.9059</c:v>
                </c:pt>
                <c:pt idx="22">
                  <c:v>0.929</c:v>
                </c:pt>
                <c:pt idx="23">
                  <c:v>0.9468</c:v>
                </c:pt>
                <c:pt idx="24">
                  <c:v>0.9603</c:v>
                </c:pt>
                <c:pt idx="25">
                  <c:v>0.9705</c:v>
                </c:pt>
                <c:pt idx="26">
                  <c:v>0.9782</c:v>
                </c:pt>
                <c:pt idx="27">
                  <c:v>0.9839</c:v>
                </c:pt>
                <c:pt idx="28">
                  <c:v>0.9881</c:v>
                </c:pt>
                <c:pt idx="29">
                  <c:v>0.9912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79426536"/>
        <c:axId val="2079416024"/>
      </c:scatterChart>
      <c:valAx>
        <c:axId val="207942653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sz="1100">
                    <a:latin typeface="Verdana"/>
                  </a:rPr>
                  <a:t>Year</a:t>
                </a:r>
              </a:p>
            </c:rich>
          </c:tx>
          <c:layout/>
          <c:overlay val="0"/>
        </c:title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100">
                <a:latin typeface="Verdana"/>
              </a:defRPr>
            </a:pPr>
            <a:endParaRPr lang="en-US"/>
          </a:p>
        </c:txPr>
        <c:crossAx val="2079416024"/>
        <c:crosses val="autoZero"/>
        <c:crossBetween val="midCat"/>
      </c:valAx>
      <c:valAx>
        <c:axId val="2079416024"/>
        <c:scaling>
          <c:orientation val="minMax"/>
          <c:max val="1.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100">
                    <a:latin typeface="Verdana"/>
                  </a:defRPr>
                </a:pPr>
                <a:r>
                  <a:rPr lang="en-US" sz="1100">
                    <a:latin typeface="Verdana"/>
                  </a:rPr>
                  <a:t>Frequency of innovating form</a:t>
                </a:r>
              </a:p>
            </c:rich>
          </c:tx>
          <c:layout/>
          <c:overlay val="0"/>
        </c:title>
        <c:numFmt formatCode="0.00" sourceLinked="1"/>
        <c:majorTickMark val="out"/>
        <c:minorTickMark val="none"/>
        <c:tickLblPos val="nextTo"/>
        <c:txPr>
          <a:bodyPr/>
          <a:lstStyle/>
          <a:p>
            <a:pPr>
              <a:defRPr sz="1100">
                <a:latin typeface="Verdana"/>
              </a:defRPr>
            </a:pPr>
            <a:endParaRPr lang="en-US"/>
          </a:p>
        </c:txPr>
        <c:crossAx val="2079426536"/>
        <c:crosses val="autoZero"/>
        <c:crossBetween val="midCat"/>
        <c:minorUnit val="0.02"/>
      </c:valAx>
    </c:plotArea>
    <c:legend>
      <c:legendPos val="b"/>
      <c:layout/>
      <c:overlay val="0"/>
      <c:spPr>
        <a:ln>
          <a:solidFill>
            <a:schemeClr val="tx1"/>
          </a:solidFill>
        </a:ln>
        <a:effectLst/>
      </c:spPr>
      <c:txPr>
        <a:bodyPr/>
        <a:lstStyle/>
        <a:p>
          <a:pPr>
            <a:defRPr sz="1100" baseline="0">
              <a:latin typeface="Verdana"/>
            </a:defRPr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D8B4BE48-CDE3-F441-89CB-A6BCCED0680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3916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3.png>
</file>

<file path=ppt/media/image15.png>
</file>

<file path=ppt/media/image19.png>
</file>

<file path=ppt/media/image2.png>
</file>

<file path=ppt/media/image24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143000" y="4343400"/>
            <a:ext cx="4556125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A5ABBF8-C7BA-4D42-9604-39A247DD396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7095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C6A9272-002E-EB4D-BA43-562E7841C4C0}" type="slidenum">
              <a:rPr lang="en-US"/>
              <a:pPr/>
              <a:t>1</a:t>
            </a:fld>
            <a:endParaRPr lang="en-US"/>
          </a:p>
        </p:txBody>
      </p:sp>
      <p:sp>
        <p:nvSpPr>
          <p:cNvPr id="11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5ABBF8-C7BA-4D42-9604-39A247DD396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388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5ABBF8-C7BA-4D42-9604-39A247DD396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372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3" name="Rectangle 13"/>
          <p:cNvSpPr>
            <a:spLocks noChangeArrowheads="1"/>
          </p:cNvSpPr>
          <p:nvPr/>
        </p:nvSpPr>
        <p:spPr bwMode="auto">
          <a:xfrm>
            <a:off x="0" y="5365750"/>
            <a:ext cx="9140825" cy="665163"/>
          </a:xfrm>
          <a:prstGeom prst="rect">
            <a:avLst/>
          </a:prstGeom>
          <a:solidFill>
            <a:srgbClr val="003E7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34" name="Rectangle 14"/>
          <p:cNvSpPr>
            <a:spLocks noChangeArrowheads="1"/>
          </p:cNvSpPr>
          <p:nvPr/>
        </p:nvSpPr>
        <p:spPr bwMode="auto">
          <a:xfrm>
            <a:off x="0" y="6030913"/>
            <a:ext cx="9140825" cy="173037"/>
          </a:xfrm>
          <a:prstGeom prst="rect">
            <a:avLst/>
          </a:prstGeom>
          <a:solidFill>
            <a:srgbClr val="6AADE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4175" y="2016125"/>
            <a:ext cx="8374063" cy="576263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4175" y="2774950"/>
            <a:ext cx="8374063" cy="539750"/>
          </a:xfrm>
        </p:spPr>
        <p:txBody>
          <a:bodyPr/>
          <a:lstStyle>
            <a:lvl1pPr marL="0" indent="0">
              <a:buFontTx/>
              <a:buNone/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sldNum" sz="quarter" idx="4"/>
          </p:nvPr>
        </p:nvSpPr>
        <p:spPr>
          <a:xfrm>
            <a:off x="7862888" y="6448425"/>
            <a:ext cx="900112" cy="17938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91EFFFE-C9FF-C44D-A588-5A357A991F9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A5C22BD-2665-2746-A065-9B1371E1490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24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5913" y="398463"/>
            <a:ext cx="2093912" cy="53768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4175" y="398463"/>
            <a:ext cx="6129338" cy="53768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298158C-6C58-E441-8186-C427B2D052E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41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BBADD22-F7CE-8F4F-B4ED-03EB4BF049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94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425A948-1E79-BA41-89A5-F44CF71ACBE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6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4175" y="1708150"/>
            <a:ext cx="4110038" cy="40671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708150"/>
            <a:ext cx="4111625" cy="40671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C216F77-D1BF-9B4C-BAF7-E94BE0C38E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86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C243B42-352B-A84F-87E2-F15EE95D593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61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1F3AAA0-E903-9B42-A247-7A7B3224475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260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6857C52-2DD3-9E4A-9155-4231B28577C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05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45F99A6-6E04-F54C-823C-1B774F3EA89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14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7DB0362-9A00-DB49-87FF-E51DC724803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35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4175" y="398463"/>
            <a:ext cx="8375650" cy="423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4175" y="1708150"/>
            <a:ext cx="8374063" cy="406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862888" y="6451600"/>
            <a:ext cx="900112" cy="179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BAAE8A90-F211-BC4C-8491-2839B5DB334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269875" indent="-269875" algn="l" rtl="0" eaLnBrk="1" fontAlgn="base" hangingPunct="1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66700" algn="l" rtl="0" eaLnBrk="1" fontAlgn="base" hangingPunct="1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  <a:ea typeface="+mn-ea"/>
        </a:defRPr>
      </a:lvl2pPr>
      <a:lvl3pPr marL="809625" indent="-269875" algn="l" rtl="0" eaLnBrk="1" fontAlgn="base" hangingPunct="1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079500" indent="-268288" algn="l" rtl="0" eaLnBrk="1" fontAlgn="base" hangingPunct="1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1350963" indent="-269875" algn="l" rtl="0" eaLnBrk="1" fontAlgn="base" hangingPunct="1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1808163" indent="-269875" algn="l" rtl="0" eaLnBrk="1" fontAlgn="base" hangingPunct="1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  <a:ea typeface="+mn-ea"/>
        </a:defRPr>
      </a:lvl6pPr>
      <a:lvl7pPr marL="2265363" indent="-269875" algn="l" rtl="0" eaLnBrk="1" fontAlgn="base" hangingPunct="1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  <a:ea typeface="+mn-ea"/>
        </a:defRPr>
      </a:lvl7pPr>
      <a:lvl8pPr marL="2722563" indent="-269875" algn="l" rtl="0" eaLnBrk="1" fontAlgn="base" hangingPunct="1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  <a:ea typeface="+mn-ea"/>
        </a:defRPr>
      </a:lvl8pPr>
      <a:lvl9pPr marL="3179763" indent="-269875" algn="l" rtl="0" eaLnBrk="1" fontAlgn="base" hangingPunct="1">
        <a:spcBef>
          <a:spcPct val="0"/>
        </a:spcBef>
        <a:spcAft>
          <a:spcPct val="75000"/>
        </a:spcAft>
        <a:buChar char="•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800" dirty="0" err="1"/>
              <a:t>Modelling</a:t>
            </a:r>
            <a:r>
              <a:rPr lang="en-US" sz="2800" dirty="0"/>
              <a:t> diffusion of syntactic innovations: Geospatial models, S-curves and the Constant Rate Hypothesis</a:t>
            </a:r>
            <a:endParaRPr lang="en-GB" sz="2800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95536" y="3789040"/>
            <a:ext cx="8374063" cy="539750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sz="2400" dirty="0">
                <a:solidFill>
                  <a:schemeClr val="accent5"/>
                </a:solidFill>
              </a:rPr>
              <a:t>David Willis</a:t>
            </a:r>
          </a:p>
          <a:p>
            <a:pPr>
              <a:spcAft>
                <a:spcPts val="0"/>
              </a:spcAft>
            </a:pPr>
            <a:r>
              <a:rPr lang="en-US" sz="2400" dirty="0">
                <a:solidFill>
                  <a:schemeClr val="accent5"/>
                </a:solidFill>
              </a:rPr>
              <a:t>Department of Theoretical and Applied Linguistics</a:t>
            </a:r>
          </a:p>
          <a:p>
            <a:pPr>
              <a:spcAft>
                <a:spcPts val="0"/>
              </a:spcAft>
            </a:pPr>
            <a:r>
              <a:rPr lang="en-US" sz="2400" dirty="0">
                <a:solidFill>
                  <a:schemeClr val="accent5"/>
                </a:solidFill>
              </a:rPr>
              <a:t>University of Cambridge</a:t>
            </a:r>
          </a:p>
          <a:p>
            <a:pPr>
              <a:spcAft>
                <a:spcPts val="0"/>
              </a:spcAft>
            </a:pPr>
            <a:r>
              <a:rPr lang="en-US" sz="2400" dirty="0">
                <a:solidFill>
                  <a:schemeClr val="accent5"/>
                </a:solidFill>
              </a:rPr>
              <a:t>dwew2@cam.ac.uk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model</a:t>
            </a:r>
            <a:endParaRPr lang="en-US" dirty="0"/>
          </a:p>
        </p:txBody>
      </p:sp>
      <p:pic>
        <p:nvPicPr>
          <p:cNvPr id="10" name="Picture 9" descr="chdi_global_model_cha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8476"/>
            <a:ext cx="9144000" cy="473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366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175" y="322631"/>
            <a:ext cx="8375650" cy="423862"/>
          </a:xfrm>
        </p:spPr>
        <p:txBody>
          <a:bodyPr/>
          <a:lstStyle/>
          <a:p>
            <a:r>
              <a:rPr lang="en-US" dirty="0"/>
              <a:t>Geographically-weighted </a:t>
            </a:r>
            <a:r>
              <a:rPr lang="en-GB" dirty="0"/>
              <a:t>model by location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i="1" dirty="0" err="1" smtClean="0"/>
              <a:t>efo</a:t>
            </a:r>
            <a:r>
              <a:rPr lang="en-US" dirty="0" smtClean="0"/>
              <a:t> </a:t>
            </a:r>
            <a:r>
              <a:rPr lang="en-US" i="1" dirty="0" err="1" smtClean="0"/>
              <a:t>chdi</a:t>
            </a:r>
            <a:r>
              <a:rPr lang="en-US" dirty="0" smtClean="0"/>
              <a:t> ‘with you’)</a:t>
            </a:r>
            <a:endParaRPr lang="en-US" dirty="0"/>
          </a:p>
        </p:txBody>
      </p:sp>
      <p:pic>
        <p:nvPicPr>
          <p:cNvPr id="5" name="Picture 4" descr="Screen Shot 2015-05-31 at 00.33.1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544"/>
            <a:ext cx="9144000" cy="482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842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wr_efo_globalyob1_r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27385"/>
            <a:ext cx="9730406" cy="6876000"/>
          </a:xfrm>
          <a:prstGeom prst="rect">
            <a:avLst/>
          </a:prstGeom>
        </p:spPr>
      </p:pic>
      <p:sp>
        <p:nvSpPr>
          <p:cNvPr id="5" name="5-Point Star 4"/>
          <p:cNvSpPr/>
          <p:nvPr/>
        </p:nvSpPr>
        <p:spPr bwMode="auto">
          <a:xfrm>
            <a:off x="1809228" y="3583381"/>
            <a:ext cx="327047" cy="286886"/>
          </a:xfrm>
          <a:prstGeom prst="star5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206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175" y="281479"/>
            <a:ext cx="8375650" cy="423862"/>
          </a:xfrm>
        </p:spPr>
        <p:txBody>
          <a:bodyPr/>
          <a:lstStyle/>
          <a:p>
            <a:r>
              <a:rPr lang="en-US" dirty="0"/>
              <a:t>Geographically-weighted </a:t>
            </a:r>
            <a:r>
              <a:rPr lang="en-GB" dirty="0"/>
              <a:t>model by location</a:t>
            </a:r>
            <a:r>
              <a:rPr lang="en-US" dirty="0"/>
              <a:t> </a:t>
            </a:r>
            <a:r>
              <a:rPr lang="en-US" dirty="0" smtClean="0"/>
              <a:t>(independent </a:t>
            </a:r>
            <a:r>
              <a:rPr lang="en-US" i="1" dirty="0" err="1" smtClean="0"/>
              <a:t>chdi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4695"/>
            <a:ext cx="9144000" cy="493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80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9165" y="0"/>
            <a:ext cx="9730994" cy="6858000"/>
          </a:xfrm>
          <a:prstGeom prst="rect">
            <a:avLst/>
          </a:prstGeom>
        </p:spPr>
      </p:pic>
      <p:sp>
        <p:nvSpPr>
          <p:cNvPr id="5" name="5-Point Star 4"/>
          <p:cNvSpPr/>
          <p:nvPr/>
        </p:nvSpPr>
        <p:spPr bwMode="auto">
          <a:xfrm>
            <a:off x="1496100" y="3983466"/>
            <a:ext cx="327047" cy="286886"/>
          </a:xfrm>
          <a:prstGeom prst="star5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641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175" y="281479"/>
            <a:ext cx="8375650" cy="423862"/>
          </a:xfrm>
        </p:spPr>
        <p:txBody>
          <a:bodyPr/>
          <a:lstStyle/>
          <a:p>
            <a:r>
              <a:rPr lang="en-US" dirty="0" smtClean="0"/>
              <a:t>Geographically-weighted </a:t>
            </a:r>
            <a:r>
              <a:rPr lang="en-GB" dirty="0" smtClean="0"/>
              <a:t>model by location (</a:t>
            </a:r>
            <a:r>
              <a:rPr lang="en-GB" i="1" dirty="0" err="1" smtClean="0"/>
              <a:t>i</a:t>
            </a:r>
            <a:r>
              <a:rPr lang="en-GB" i="1" dirty="0" smtClean="0"/>
              <a:t> </a:t>
            </a:r>
            <a:r>
              <a:rPr lang="en-GB" i="1" dirty="0" err="1" smtClean="0"/>
              <a:t>chdi</a:t>
            </a:r>
            <a:r>
              <a:rPr lang="en-GB" dirty="0" smtClean="0"/>
              <a:t> ‘to you’)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" name="Picture 2" descr="Screen Shot 2015-05-31 at 01.07.2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5344"/>
            <a:ext cx="9144000" cy="474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913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wr_i_globalyob1_r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27384"/>
            <a:ext cx="9730407" cy="6876000"/>
          </a:xfrm>
          <a:prstGeom prst="rect">
            <a:avLst/>
          </a:prstGeom>
        </p:spPr>
      </p:pic>
      <p:sp>
        <p:nvSpPr>
          <p:cNvPr id="3" name="5-Point Star 2"/>
          <p:cNvSpPr/>
          <p:nvPr/>
        </p:nvSpPr>
        <p:spPr bwMode="auto">
          <a:xfrm>
            <a:off x="2539886" y="330509"/>
            <a:ext cx="327047" cy="286886"/>
          </a:xfrm>
          <a:prstGeom prst="star5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73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335" y="-17395"/>
            <a:ext cx="9730994" cy="6876415"/>
          </a:xfrm>
          <a:prstGeom prst="rect">
            <a:avLst/>
          </a:prstGeom>
        </p:spPr>
      </p:pic>
      <p:sp>
        <p:nvSpPr>
          <p:cNvPr id="5" name="5-Point Star 4"/>
          <p:cNvSpPr/>
          <p:nvPr/>
        </p:nvSpPr>
        <p:spPr bwMode="auto">
          <a:xfrm>
            <a:off x="2400715" y="1617743"/>
            <a:ext cx="327047" cy="286886"/>
          </a:xfrm>
          <a:prstGeom prst="star5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720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6937" y="-17395"/>
            <a:ext cx="9730994" cy="6876415"/>
          </a:xfrm>
          <a:prstGeom prst="rect">
            <a:avLst/>
          </a:prstGeom>
        </p:spPr>
      </p:pic>
      <p:sp>
        <p:nvSpPr>
          <p:cNvPr id="5" name="5-Point Star 4"/>
          <p:cNvSpPr/>
          <p:nvPr/>
        </p:nvSpPr>
        <p:spPr bwMode="auto">
          <a:xfrm>
            <a:off x="2435507" y="1635138"/>
            <a:ext cx="327047" cy="286886"/>
          </a:xfrm>
          <a:prstGeom prst="star5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188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175" y="298191"/>
            <a:ext cx="8375650" cy="423862"/>
          </a:xfrm>
        </p:spPr>
        <p:txBody>
          <a:bodyPr/>
          <a:lstStyle/>
          <a:p>
            <a:r>
              <a:rPr lang="en-US" dirty="0"/>
              <a:t>Geographically-weighted </a:t>
            </a:r>
            <a:r>
              <a:rPr lang="en-GB" dirty="0"/>
              <a:t>model by location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i="1" dirty="0" err="1" smtClean="0"/>
              <a:t>oedda</a:t>
            </a:r>
            <a:r>
              <a:rPr lang="en-US" i="1" dirty="0" smtClean="0"/>
              <a:t> </a:t>
            </a:r>
            <a:r>
              <a:rPr lang="en-US" i="1" dirty="0" err="1" smtClean="0"/>
              <a:t>chdi</a:t>
            </a:r>
            <a:r>
              <a:rPr lang="en-US" dirty="0" smtClean="0"/>
              <a:t> ‘you were’)</a:t>
            </a:r>
            <a:endParaRPr lang="en-US" dirty="0"/>
          </a:p>
        </p:txBody>
      </p:sp>
      <p:pic>
        <p:nvPicPr>
          <p:cNvPr id="3" name="Picture 2" descr="Screen Shot 2015-05-31 at 01.11.2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286"/>
            <a:ext cx="9144000" cy="4825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163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S-curves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158456" y="3643947"/>
          <a:ext cx="825500" cy="195580"/>
        </p:xfrm>
        <a:graphic>
          <a:graphicData uri="http://schemas.openxmlformats.org/drawingml/2006/table">
            <a:tbl>
              <a:tblPr/>
              <a:tblGrid>
                <a:gridCol w="825500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0371267"/>
              </p:ext>
            </p:extLst>
          </p:nvPr>
        </p:nvGraphicFramePr>
        <p:xfrm>
          <a:off x="0" y="1340768"/>
          <a:ext cx="8074099" cy="49014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308304" y="2564904"/>
            <a:ext cx="1656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err="1" smtClean="0">
                <a:solidFill>
                  <a:schemeClr val="accent6"/>
                </a:solidFill>
                <a:latin typeface="Verdana"/>
                <a:cs typeface="Verdana"/>
              </a:rPr>
              <a:t>sto</a:t>
            </a:r>
            <a:r>
              <a:rPr lang="en-US" b="1" i="1" dirty="0" smtClean="0">
                <a:solidFill>
                  <a:schemeClr val="accent6"/>
                </a:solidFill>
                <a:latin typeface="Verdana"/>
                <a:cs typeface="Verdana"/>
              </a:rPr>
              <a:t> </a:t>
            </a:r>
            <a:r>
              <a:rPr lang="en-US" b="1" i="1" dirty="0" err="1" smtClean="0">
                <a:solidFill>
                  <a:schemeClr val="accent6"/>
                </a:solidFill>
                <a:latin typeface="Verdana"/>
                <a:cs typeface="Verdana"/>
              </a:rPr>
              <a:t>vol’tov</a:t>
            </a:r>
            <a:r>
              <a:rPr lang="en-US" b="1" i="1" dirty="0" smtClean="0">
                <a:solidFill>
                  <a:schemeClr val="accent6"/>
                </a:solidFill>
                <a:latin typeface="Verdana"/>
                <a:cs typeface="Verdana"/>
              </a:rPr>
              <a:t> </a:t>
            </a:r>
            <a:r>
              <a:rPr lang="en-US" dirty="0" smtClean="0">
                <a:latin typeface="Verdana"/>
                <a:cs typeface="Verdana"/>
              </a:rPr>
              <a:t>‘100 volts’ &gt; </a:t>
            </a:r>
            <a:r>
              <a:rPr lang="en-US" b="1" i="1" dirty="0" err="1" smtClean="0">
                <a:solidFill>
                  <a:srgbClr val="CE671E"/>
                </a:solidFill>
                <a:latin typeface="Verdana"/>
                <a:cs typeface="Verdana"/>
              </a:rPr>
              <a:t>sto</a:t>
            </a:r>
            <a:r>
              <a:rPr lang="en-US" b="1" i="1" dirty="0" smtClean="0">
                <a:solidFill>
                  <a:srgbClr val="CE671E"/>
                </a:solidFill>
                <a:latin typeface="Verdana"/>
                <a:cs typeface="Verdana"/>
              </a:rPr>
              <a:t> </a:t>
            </a:r>
            <a:r>
              <a:rPr lang="en-US" b="1" i="1" dirty="0" err="1" smtClean="0">
                <a:solidFill>
                  <a:srgbClr val="CE671E"/>
                </a:solidFill>
                <a:latin typeface="Verdana"/>
                <a:cs typeface="Verdana"/>
              </a:rPr>
              <a:t>vol’t</a:t>
            </a:r>
            <a:endParaRPr lang="en-US" b="1" i="1" dirty="0">
              <a:solidFill>
                <a:srgbClr val="CE671E"/>
              </a:solidFill>
              <a:latin typeface="Verdana"/>
              <a:cs typeface="Verdana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728" y="-34790"/>
            <a:ext cx="9730994" cy="6876415"/>
          </a:xfrm>
          <a:prstGeom prst="rect">
            <a:avLst/>
          </a:prstGeom>
        </p:spPr>
      </p:pic>
      <p:sp>
        <p:nvSpPr>
          <p:cNvPr id="5" name="5-Point Star 4"/>
          <p:cNvSpPr/>
          <p:nvPr/>
        </p:nvSpPr>
        <p:spPr bwMode="auto">
          <a:xfrm>
            <a:off x="2522490" y="330509"/>
            <a:ext cx="327047" cy="286886"/>
          </a:xfrm>
          <a:prstGeom prst="star5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108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wr_rhaid_globalyob1_rb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564" y="-34790"/>
            <a:ext cx="9730994" cy="6876415"/>
          </a:xfrm>
          <a:prstGeom prst="rect">
            <a:avLst/>
          </a:prstGeom>
        </p:spPr>
      </p:pic>
      <p:sp>
        <p:nvSpPr>
          <p:cNvPr id="5" name="5-Point Star 4"/>
          <p:cNvSpPr/>
          <p:nvPr/>
        </p:nvSpPr>
        <p:spPr bwMode="auto">
          <a:xfrm>
            <a:off x="3844618" y="2087409"/>
            <a:ext cx="327047" cy="286886"/>
          </a:xfrm>
          <a:prstGeom prst="star5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67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wr_sa_globalyob1_r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27384"/>
            <a:ext cx="9730407" cy="6876000"/>
          </a:xfrm>
          <a:prstGeom prst="rect">
            <a:avLst/>
          </a:prstGeom>
        </p:spPr>
      </p:pic>
      <p:sp>
        <p:nvSpPr>
          <p:cNvPr id="3" name="5-Point Star 2"/>
          <p:cNvSpPr/>
          <p:nvPr/>
        </p:nvSpPr>
        <p:spPr bwMode="auto">
          <a:xfrm>
            <a:off x="3931601" y="1774299"/>
            <a:ext cx="327047" cy="286886"/>
          </a:xfrm>
          <a:prstGeom prst="star5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0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6564" y="-34790"/>
            <a:ext cx="9730994" cy="6876415"/>
          </a:xfrm>
          <a:prstGeom prst="rect">
            <a:avLst/>
          </a:prstGeom>
        </p:spPr>
      </p:pic>
      <p:sp>
        <p:nvSpPr>
          <p:cNvPr id="5" name="5-Point Star 4"/>
          <p:cNvSpPr/>
          <p:nvPr/>
        </p:nvSpPr>
        <p:spPr bwMode="auto">
          <a:xfrm>
            <a:off x="3009590" y="2313546"/>
            <a:ext cx="327047" cy="286886"/>
          </a:xfrm>
          <a:prstGeom prst="star5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33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175" y="314903"/>
            <a:ext cx="8375650" cy="423862"/>
          </a:xfrm>
        </p:spPr>
        <p:txBody>
          <a:bodyPr/>
          <a:lstStyle/>
          <a:p>
            <a:r>
              <a:rPr lang="en-US" dirty="0"/>
              <a:t>Geographically-weighted </a:t>
            </a:r>
            <a:r>
              <a:rPr lang="en-GB" dirty="0"/>
              <a:t>model by location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i="1" dirty="0" err="1" smtClean="0"/>
              <a:t>gynno</a:t>
            </a:r>
            <a:r>
              <a:rPr lang="en-US" i="1" dirty="0" smtClean="0"/>
              <a:t> </a:t>
            </a:r>
            <a:r>
              <a:rPr lang="en-US" i="1" dirty="0" err="1" smtClean="0"/>
              <a:t>chdi</a:t>
            </a:r>
            <a:r>
              <a:rPr lang="en-US" dirty="0" smtClean="0"/>
              <a:t> ‘with you’</a:t>
            </a:r>
            <a:r>
              <a:rPr lang="en-US" dirty="0"/>
              <a:t>)</a:t>
            </a:r>
          </a:p>
        </p:txBody>
      </p:sp>
      <p:pic>
        <p:nvPicPr>
          <p:cNvPr id="3" name="Picture 2" descr="Screen Shot 2015-05-31 at 01.12.2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9086"/>
            <a:ext cx="9144000" cy="472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15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9168" y="-34790"/>
            <a:ext cx="9730994" cy="6876415"/>
          </a:xfrm>
          <a:prstGeom prst="rect">
            <a:avLst/>
          </a:prstGeom>
        </p:spPr>
      </p:pic>
      <p:sp>
        <p:nvSpPr>
          <p:cNvPr id="5" name="5-Point Star 4"/>
          <p:cNvSpPr/>
          <p:nvPr/>
        </p:nvSpPr>
        <p:spPr bwMode="auto">
          <a:xfrm>
            <a:off x="2644265" y="817571"/>
            <a:ext cx="327047" cy="286886"/>
          </a:xfrm>
          <a:prstGeom prst="star5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100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S-curve model: slope, s (rate of change), k = 0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836712"/>
            <a:ext cx="7920880" cy="532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621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S-curve: intercept, k (timing of innovation), s = 0.05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48" y="836713"/>
            <a:ext cx="7847992" cy="532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684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S-curve model: </a:t>
            </a:r>
            <a:r>
              <a:rPr lang="en-US" dirty="0" err="1" smtClean="0"/>
              <a:t>logit</a:t>
            </a:r>
            <a:r>
              <a:rPr lang="en-US" dirty="0" smtClean="0"/>
              <a:t> transformation, k = 0 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836712"/>
            <a:ext cx="7632848" cy="532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268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Wave model</a:t>
            </a:r>
            <a:endParaRPr lang="en-US" dirty="0"/>
          </a:p>
        </p:txBody>
      </p:sp>
      <p:pic>
        <p:nvPicPr>
          <p:cNvPr id="4" name="Picture 3" descr="Screen Shot 2014-10-21 at 17.09.5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8200"/>
            <a:ext cx="9144000" cy="26403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9512" y="5229200"/>
            <a:ext cx="7802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Verdana"/>
                <a:cs typeface="Verdana"/>
              </a:rPr>
              <a:t>Wave model of linguistic </a:t>
            </a:r>
            <a:r>
              <a:rPr lang="en-US" b="1" dirty="0" smtClean="0">
                <a:latin typeface="Verdana"/>
                <a:cs typeface="Verdana"/>
              </a:rPr>
              <a:t>(contagion) diffusion </a:t>
            </a:r>
            <a:r>
              <a:rPr lang="en-US" b="1" dirty="0" smtClean="0">
                <a:latin typeface="Verdana"/>
                <a:cs typeface="Verdana"/>
              </a:rPr>
              <a:t>(Wolfram </a:t>
            </a:r>
            <a:r>
              <a:rPr lang="en-US" b="1" dirty="0" smtClean="0">
                <a:latin typeface="Verdana"/>
                <a:cs typeface="Verdana"/>
              </a:rPr>
              <a:t>&amp;</a:t>
            </a:r>
          </a:p>
          <a:p>
            <a:r>
              <a:rPr lang="en-US" b="1" dirty="0" smtClean="0">
                <a:latin typeface="Verdana"/>
                <a:cs typeface="Verdana"/>
              </a:rPr>
              <a:t>Schilling</a:t>
            </a:r>
            <a:r>
              <a:rPr lang="en-US" b="1" dirty="0" smtClean="0">
                <a:latin typeface="Verdana"/>
                <a:cs typeface="Verdana"/>
              </a:rPr>
              <a:t>-Estes 2003)</a:t>
            </a:r>
            <a:endParaRPr lang="en-US" b="1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868992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Geographically Weighted Regression </a:t>
            </a:r>
            <a:endParaRPr lang="en-US" dirty="0"/>
          </a:p>
        </p:txBody>
      </p:sp>
      <p:pic>
        <p:nvPicPr>
          <p:cNvPr id="4" name="Picture 3" descr="Screen Shot 2015-02-02 at 11.18.4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498" y="1322535"/>
            <a:ext cx="6457854" cy="44011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544" y="5517232"/>
            <a:ext cx="83529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Verdana"/>
                <a:cs typeface="Verdana"/>
              </a:rPr>
              <a:t>Additional value to London property of having garage facilities, 1991 (</a:t>
            </a:r>
            <a:r>
              <a:rPr lang="en-US" b="1" dirty="0" err="1" smtClean="0">
                <a:latin typeface="Verdana"/>
                <a:cs typeface="Verdana"/>
              </a:rPr>
              <a:t>Fotheringham</a:t>
            </a:r>
            <a:r>
              <a:rPr lang="en-US" b="1" dirty="0" smtClean="0">
                <a:latin typeface="Verdana"/>
                <a:cs typeface="Verdana"/>
              </a:rPr>
              <a:t>, </a:t>
            </a:r>
            <a:r>
              <a:rPr lang="en-US" b="1" dirty="0" err="1" smtClean="0">
                <a:latin typeface="Verdana"/>
                <a:cs typeface="Verdana"/>
              </a:rPr>
              <a:t>Brunsdon</a:t>
            </a:r>
            <a:r>
              <a:rPr lang="en-US" b="1" dirty="0" smtClean="0">
                <a:latin typeface="Verdana"/>
                <a:cs typeface="Verdana"/>
              </a:rPr>
              <a:t> and Charlton 2002: 49)</a:t>
            </a:r>
            <a:endParaRPr lang="en-US" b="1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075365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generic_north_wales_e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21" y="-27384"/>
            <a:ext cx="9738099" cy="688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656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%speak_welsh_north_e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521" y="-27384"/>
            <a:ext cx="9736709" cy="688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152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uoc-draft">
  <a:themeElements>
    <a:clrScheme name="Office Theme 1">
      <a:dk1>
        <a:srgbClr val="003E72"/>
      </a:dk1>
      <a:lt1>
        <a:srgbClr val="FFFFFF"/>
      </a:lt1>
      <a:dk2>
        <a:srgbClr val="FFFFFF"/>
      </a:dk2>
      <a:lt2>
        <a:srgbClr val="00B3BE"/>
      </a:lt2>
      <a:accent1>
        <a:srgbClr val="0073CF"/>
      </a:accent1>
      <a:accent2>
        <a:srgbClr val="E37222"/>
      </a:accent2>
      <a:accent3>
        <a:srgbClr val="FFFFFF"/>
      </a:accent3>
      <a:accent4>
        <a:srgbClr val="003460"/>
      </a:accent4>
      <a:accent5>
        <a:srgbClr val="AABCE4"/>
      </a:accent5>
      <a:accent6>
        <a:srgbClr val="CE671E"/>
      </a:accent6>
      <a:hlink>
        <a:srgbClr val="58A618"/>
      </a:hlink>
      <a:folHlink>
        <a:srgbClr val="8E258D"/>
      </a:folHlink>
    </a:clrScheme>
    <a:fontScheme name="Office Them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3E72"/>
        </a:dk1>
        <a:lt1>
          <a:srgbClr val="FFFFFF"/>
        </a:lt1>
        <a:dk2>
          <a:srgbClr val="FFFFFF"/>
        </a:dk2>
        <a:lt2>
          <a:srgbClr val="00B3BE"/>
        </a:lt2>
        <a:accent1>
          <a:srgbClr val="0073CF"/>
        </a:accent1>
        <a:accent2>
          <a:srgbClr val="E37222"/>
        </a:accent2>
        <a:accent3>
          <a:srgbClr val="FFFFFF"/>
        </a:accent3>
        <a:accent4>
          <a:srgbClr val="003460"/>
        </a:accent4>
        <a:accent5>
          <a:srgbClr val="AABCE4"/>
        </a:accent5>
        <a:accent6>
          <a:srgbClr val="CE671E"/>
        </a:accent6>
        <a:hlink>
          <a:srgbClr val="58A618"/>
        </a:hlink>
        <a:folHlink>
          <a:srgbClr val="8E258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3E72"/>
        </a:dk1>
        <a:lt1>
          <a:srgbClr val="FFFFFF"/>
        </a:lt1>
        <a:dk2>
          <a:srgbClr val="FFFFFF"/>
        </a:dk2>
        <a:lt2>
          <a:srgbClr val="83AFB4"/>
        </a:lt2>
        <a:accent1>
          <a:srgbClr val="6AADE4"/>
        </a:accent1>
        <a:accent2>
          <a:srgbClr val="EFBD47"/>
        </a:accent2>
        <a:accent3>
          <a:srgbClr val="FFFFFF"/>
        </a:accent3>
        <a:accent4>
          <a:srgbClr val="003460"/>
        </a:accent4>
        <a:accent5>
          <a:srgbClr val="B9D3EF"/>
        </a:accent5>
        <a:accent6>
          <a:srgbClr val="D9AB3F"/>
        </a:accent6>
        <a:hlink>
          <a:srgbClr val="A8B400"/>
        </a:hlink>
        <a:folHlink>
          <a:srgbClr val="6A406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3E72"/>
        </a:dk1>
        <a:lt1>
          <a:srgbClr val="FFFFFF"/>
        </a:lt1>
        <a:dk2>
          <a:srgbClr val="FFFFFF"/>
        </a:dk2>
        <a:lt2>
          <a:srgbClr val="156570"/>
        </a:lt2>
        <a:accent1>
          <a:srgbClr val="003E72"/>
        </a:accent1>
        <a:accent2>
          <a:srgbClr val="C84E00"/>
        </a:accent2>
        <a:accent3>
          <a:srgbClr val="FFFFFF"/>
        </a:accent3>
        <a:accent4>
          <a:srgbClr val="003460"/>
        </a:accent4>
        <a:accent5>
          <a:srgbClr val="AAAFBC"/>
        </a:accent5>
        <a:accent6>
          <a:srgbClr val="B54600"/>
        </a:accent6>
        <a:hlink>
          <a:srgbClr val="435125"/>
        </a:hlink>
        <a:folHlink>
          <a:srgbClr val="412D5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uoc-draft.pot</Template>
  <TotalTime>7090</TotalTime>
  <Words>224</Words>
  <Application>Microsoft Macintosh PowerPoint</Application>
  <PresentationFormat>On-screen Show (4:3)</PresentationFormat>
  <Paragraphs>27</Paragraphs>
  <Slides>25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uoc-draft</vt:lpstr>
      <vt:lpstr>Modelling diffusion of syntactic innovations: Geospatial models, S-curves and the Constant Rate Hypothesis</vt:lpstr>
      <vt:lpstr>S-curves</vt:lpstr>
      <vt:lpstr>S-curve model: slope, s (rate of change), k = 0</vt:lpstr>
      <vt:lpstr>S-curve: intercept, k (timing of innovation), s = 0.05</vt:lpstr>
      <vt:lpstr>S-curve model: logit transformation, k = 0 </vt:lpstr>
      <vt:lpstr>Wave model</vt:lpstr>
      <vt:lpstr>Geographically Weighted Regression </vt:lpstr>
      <vt:lpstr>PowerPoint Presentation</vt:lpstr>
      <vt:lpstr>PowerPoint Presentation</vt:lpstr>
      <vt:lpstr>Global model</vt:lpstr>
      <vt:lpstr>Geographically-weighted model by location (efo chdi ‘with you’)</vt:lpstr>
      <vt:lpstr>PowerPoint Presentation</vt:lpstr>
      <vt:lpstr>Geographically-weighted model by location (independent chdi)</vt:lpstr>
      <vt:lpstr>PowerPoint Presentation</vt:lpstr>
      <vt:lpstr>Geographically-weighted model by location (i chdi ‘to you’) </vt:lpstr>
      <vt:lpstr>PowerPoint Presentation</vt:lpstr>
      <vt:lpstr>PowerPoint Presentation</vt:lpstr>
      <vt:lpstr>PowerPoint Presentation</vt:lpstr>
      <vt:lpstr>Geographically-weighted model by location (oedda chdi ‘you were’)</vt:lpstr>
      <vt:lpstr>PowerPoint Presentation</vt:lpstr>
      <vt:lpstr>PowerPoint Presentation</vt:lpstr>
      <vt:lpstr>PowerPoint Presentation</vt:lpstr>
      <vt:lpstr>PowerPoint Presentation</vt:lpstr>
      <vt:lpstr>Geographically-weighted model by location (gynno chdi ‘with you’)</vt:lpstr>
      <vt:lpstr>PowerPoint Presentation</vt:lpstr>
    </vt:vector>
  </TitlesOfParts>
  <Company>..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..</dc:creator>
  <cp:lastModifiedBy>David Willis</cp:lastModifiedBy>
  <cp:revision>52</cp:revision>
  <cp:lastPrinted>2009-04-22T19:24:48Z</cp:lastPrinted>
  <dcterms:created xsi:type="dcterms:W3CDTF">2008-03-27T10:29:55Z</dcterms:created>
  <dcterms:modified xsi:type="dcterms:W3CDTF">2015-05-31T01:12:58Z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